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85" r:id="rId2"/>
    <p:sldId id="286" r:id="rId3"/>
    <p:sldId id="287" r:id="rId4"/>
    <p:sldId id="288" r:id="rId5"/>
    <p:sldId id="289" r:id="rId6"/>
    <p:sldId id="290" r:id="rId7"/>
    <p:sldId id="291" r:id="rId8"/>
    <p:sldId id="292" r:id="rId9"/>
    <p:sldId id="293" r:id="rId10"/>
    <p:sldId id="294" r:id="rId11"/>
    <p:sldId id="295" r:id="rId12"/>
    <p:sldId id="296" r:id="rId13"/>
    <p:sldId id="297" r:id="rId14"/>
    <p:sldId id="298" r:id="rId15"/>
    <p:sldId id="299" r:id="rId16"/>
    <p:sldId id="300" r:id="rId17"/>
    <p:sldId id="301" r:id="rId18"/>
    <p:sldId id="302" r:id="rId19"/>
    <p:sldId id="303" r:id="rId20"/>
    <p:sldId id="304" r:id="rId21"/>
    <p:sldId id="305" r:id="rId22"/>
    <p:sldId id="307" r:id="rId23"/>
    <p:sldId id="308" r:id="rId24"/>
    <p:sldId id="309" r:id="rId25"/>
    <p:sldId id="310" r:id="rId26"/>
    <p:sldId id="311" r:id="rId27"/>
    <p:sldId id="312" r:id="rId28"/>
    <p:sldId id="313" r:id="rId29"/>
    <p:sldId id="314" r:id="rId30"/>
    <p:sldId id="315" r:id="rId31"/>
    <p:sldId id="316" r:id="rId32"/>
    <p:sldId id="317" r:id="rId33"/>
    <p:sldId id="318" r:id="rId34"/>
    <p:sldId id="319" r:id="rId35"/>
    <p:sldId id="320" r:id="rId36"/>
    <p:sldId id="321" r:id="rId37"/>
    <p:sldId id="322" r:id="rId38"/>
    <p:sldId id="323" r:id="rId39"/>
    <p:sldId id="324" r:id="rId4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03" autoAdjust="0"/>
    <p:restoredTop sz="94737" autoAdjust="0"/>
  </p:normalViewPr>
  <p:slideViewPr>
    <p:cSldViewPr snapToGrid="0">
      <p:cViewPr varScale="1">
        <p:scale>
          <a:sx n="75" d="100"/>
          <a:sy n="75" d="100"/>
        </p:scale>
        <p:origin x="696" y="54"/>
      </p:cViewPr>
      <p:guideLst/>
    </p:cSldViewPr>
  </p:slideViewPr>
  <p:outlineViewPr>
    <p:cViewPr>
      <p:scale>
        <a:sx n="33" d="100"/>
        <a:sy n="33" d="100"/>
      </p:scale>
      <p:origin x="0" y="-1864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D138C94D-1615-4951-A204-C57D2F5BA0F4}" type="datetimeFigureOut">
              <a:rPr lang="tr-TR" smtClean="0"/>
              <a:t>9.04.2025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4497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9.04.2025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9021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9.04.2025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3218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9.04.2025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1592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9.04.2025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2158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9.04.2025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3829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9.04.2025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2279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9.04.2025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8748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9.04.2025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7373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9.04.2025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811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9.04.2025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0459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9.04.2025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173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9.04.2025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13038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9.04.2025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63303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9.04.2025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7591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9.04.2025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57310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9.04.2025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4188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8C94D-1615-4951-A204-C57D2F5BA0F4}" type="datetimeFigureOut">
              <a:rPr lang="tr-TR" smtClean="0"/>
              <a:t>9.04.2025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46774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Hafta Marka Yönetimi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1.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Farkındalığı: Tanımı ve Önemi</a:t>
            </a:r>
            <a:endParaRPr lang="tr-TR" sz="36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farkındalığı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tüketicilerin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ürün kategorisinde satın alma kararı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verirken,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belirli bir markayı tanıma ya da hatırlama yeteneği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tanımlanır. Bu durum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hem görsel unsurlar (logo, ambalaj, sembol)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hem de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işitsel unsurlar (isim, slogan, </a:t>
            </a:r>
            <a:r>
              <a:rPr lang="tr-TR" sz="36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jingle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aracılığıyla gerçekleşir.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9025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Marka farkındalığı yalnızca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markanın bilinip bilinmediğini değil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aynı zamanda bu markanın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 zaman, nerede ve ne sıklıkla akla geldiğini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kapsar. Bu yönüyle sadece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bireysel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değil, aynı zamanda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kolektif bir algı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biçimidir. Herkesin bildiği bir markayı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“herkesin bildiğini bilmek”,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markaya olan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güveni ve itibarı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artırır.</a:t>
            </a: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0968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6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Pazarlama müdürleriyle yapılan anketlere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göre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farkındalığı,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markanın güçlü algılanmasında en önemli unsur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görülmektedir. Markayı tanımayan tüketiciler,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tercihini genellikle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kaliteye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dayandırırken; tanınan markaların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düşük kaliteye sahip olması hâlinde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bile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farkındalık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sayesinde tercih edilebilirliği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artabilir. Bu nedenle özellikle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pazarlara giren veya farklı ürün </a:t>
            </a:r>
            <a:r>
              <a:rPr lang="tr-TR" sz="36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segmentlerinde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konumlanmak isteyen markalar için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farkındalık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hayati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önem taşır.</a:t>
            </a: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9791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Marka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Farkındalığı Piramidi</a:t>
            </a:r>
            <a:endParaRPr lang="tr-TR" sz="36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err="1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Aaker</a:t>
            </a: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tarafından geliştirilen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"Marka Farkındalığı Piramidi"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tüketiciler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marka algısını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beş aşamalı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yapı içerisinde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açıklar.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alt basamakta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markanın hiç bilinmediği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“markanın farkında olmama”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düzeyi yer alır.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215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Bunun bir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üst seviyesi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“marka tanınırlığı”,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tüketicinin geçmiş deneyimlere dayalı olarak markayı hatırlaması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anlamına gelir.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Tanınırlık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genellikle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ipucu verildiğinde markanın hatırlanması ile ölçülür ve en düşük farkındalık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seviyesidir.</a:t>
            </a: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1865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Bir üst basamak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“marka 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hatırlanırlığı”dır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bu seviyede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herhangi bir ipucu olmadan, sadece ürün kategorisi ya da ihtiyaç üzerinden markanın hatırlanması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beklenir.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bir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doğum günü partisi için alınacak içecekler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düşünüldüğünde tüketicinin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“Coca-Cola”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demesi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kapsama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girer. Bu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düzeyde hatırlanmak, markanın güçlü bir yere sahip olduğunu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gösterir.</a:t>
            </a: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32391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Bir sonraki basamak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“akla gelen ilk marka 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olma”dır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Yardımsız hatırlama testlerinde tüketicinin verdiği ilk cevap, markanın tüketici zihnindeki üstünlüğünü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yansıtır. </a:t>
            </a:r>
            <a:endParaRPr lang="tr-TR" sz="3600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basamak olan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“marka hakimiyeti”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tüketicilerin çoğunluğunun tek bir markayı hatırlaması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durumudur.</a:t>
            </a: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01671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 aşamada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kategorisinin neredeyse tek temsilcisi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hâline gelmiştir. Ancak bu durum,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zamanla jenerik isim hâline gelme riski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taşır.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tr-TR" sz="36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Selpak”ın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kâğıt mendille, “</a:t>
            </a:r>
            <a:r>
              <a:rPr lang="tr-TR" sz="36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Aspirin”in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ağrı kesiciyle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özdeşleşmesi gibi. </a:t>
            </a: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53327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Marka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Farkındalığının Değer Katması</a:t>
            </a:r>
            <a:endParaRPr lang="tr-TR" sz="36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farkındalığı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yalnızca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tanıma ya da hatırlama meselesi değildir;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aynı zamanda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markaya değer kazandıran güçlü bir bileşendir.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 değer katma süreci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dört temel mekanizma üzerinden açıklanabilir.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600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İlk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farkındalığı diğer marka çağrışımlarının bağlanabileceği bir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çapa işlevi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görür.</a:t>
            </a:r>
          </a:p>
        </p:txBody>
      </p:sp>
    </p:spTree>
    <p:extLst>
      <p:ext uri="{BB962C8B-B14F-4D97-AF65-F5344CB8AC3E}">
        <p14:creationId xmlns:p14="http://schemas.microsoft.com/office/powerpoint/2010/main" val="3534396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Steve 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Jobs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Apple – yenilikçilik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gibi kavramlar,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zihinsel bir haritada birbiriyle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ilişkilendirilir.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Aşinalık ve beğenme etkisi ise,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özellikle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düşük </a:t>
            </a:r>
            <a:r>
              <a:rPr lang="tr-TR" sz="36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ilgilenimli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ürünlerde (sabun, kalem, sakız gibi) devreye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girer.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Tüketici, aşina olduğu markayı daha çok beğenir ve tercih eder.</a:t>
            </a: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6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79928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diğer önemli işlev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farkındalığın sağlamlık ve güvenin göstergesi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olmasıdır.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markanın biliniyor olması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onun arkasında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güvenilir bir firma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olduğunu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düşündürür. Bu durum,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özellikle pahalı ya da teknik ürünlerde (otomobil, beyaz eşya gibi)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daha da belirginleşir.</a:t>
            </a: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03902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 olarak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farkındalık markayı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“dikkate alınacak alternatifler”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kümesine dâhil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eder.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Bilinmeyen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bir marka, çoğu zaman satın alma karar sürecinde değerlendirmeye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bile alınmaz.</a:t>
            </a: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87374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Farkındalık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Nasıl Yaratılır?</a:t>
            </a:r>
            <a:endParaRPr lang="tr-TR" sz="36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Marka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farkındalığı yaratmak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sistematik, yaratıcı ve süreklilik gerektiren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süreçtir. Bu süreçte kullanılan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etkili yöntemlerden biri, tüketicilerin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bileşenlerine (isim, sembol, logo, slogan vb.)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tekrar tekrar maruz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bırakılmasıdır.</a:t>
            </a:r>
          </a:p>
        </p:txBody>
      </p:sp>
    </p:spTree>
    <p:extLst>
      <p:ext uri="{BB962C8B-B14F-4D97-AF65-F5344CB8AC3E}">
        <p14:creationId xmlns:p14="http://schemas.microsoft.com/office/powerpoint/2010/main" val="2660849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Reklam, sponsorluk, etkinlik pazarlaması, sosyal medya kampanyaları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amaca hizmet eden araçlardır.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Intel’in “Intel Inside”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sloganı, hem marka ismiyle hem de karakteristik </a:t>
            </a:r>
            <a:r>
              <a:rPr lang="tr-TR" sz="36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jingle’ı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ile bu süreci başarılı şekilde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yürütmüştür.</a:t>
            </a: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22227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</a:t>
            </a:r>
            <a:r>
              <a:rPr lang="tr-TR" sz="36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hatırlanırlığı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yaratmak ise daha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karmaşık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bir görevdir ve markanın belirli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tüketim ipuçlarıyla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ilişkilendirilmesini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gerektirir. </a:t>
            </a:r>
            <a:endParaRPr lang="tr-TR" sz="3600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</a:t>
            </a: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 Coca-Cola’nın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doğum günü gibi eğlence anlarıyla ilişkilendirilmesi,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Sütaş’ın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inek sembolünü hem reklamda hem ambalajda kullanması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 tür bağların kurulmasına örnektir.</a:t>
            </a: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0322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Sponsorluk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 Farkındalık Yaratmak</a:t>
            </a:r>
            <a:endParaRPr lang="tr-TR" sz="36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Sponsorluğun</a:t>
            </a: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temel işlevi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farkındalığını yaratmak ve sürdürmektir.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Spor sponsorluğu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bu alanda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çok başvurulan yöntemlerden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biridir.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Canon’un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İngiltere Futbol Ligi’ne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 olmasıyla marka farkındalığı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%20’den %80’e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çıkmıştır. 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Nike’ın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Serena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Williams’a ve THY’nin 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Euroleague’e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 olması,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markaların stratejik hedef kitlesine etkili biçimde ulaşmasını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sağlamıştır.</a:t>
            </a:r>
          </a:p>
        </p:txBody>
      </p:sp>
    </p:spTree>
    <p:extLst>
      <p:ext uri="{BB962C8B-B14F-4D97-AF65-F5344CB8AC3E}">
        <p14:creationId xmlns:p14="http://schemas.microsoft.com/office/powerpoint/2010/main" val="11252373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Kültür-sanat sponsorluğu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farkındalığın yaratılmasında önemli bir rol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oynar. 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Turkcell’in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Fizy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uygulaması üzerinden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Tarkan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konserine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 olması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Akbank’ın 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Contemporary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İstanbul’a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desteği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duruma örnek teşkil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eder.</a:t>
            </a: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67038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sponsorluklar ise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firmanın toplumsal sorumluluk duygusunu öne çıkararak farkındalığı daha duygusal bir zeminde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inşa eder. </a:t>
            </a:r>
            <a:r>
              <a:rPr lang="tr-TR" sz="36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</a:t>
            </a: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  <a:r>
              <a:rPr lang="tr-TR" sz="36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Colgate’in</a:t>
            </a: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diş fırçalama alışkanlığı kazandırmaya yönelik kampanyası ya da 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Bosch’un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National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Geographic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Channel’da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çevreye yönelik projelere destek vermesi bu kapsamda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değerlendirilebilir.</a:t>
            </a: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1763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Sosyal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Medyada Farkındalık Yaratmak</a:t>
            </a:r>
            <a:endParaRPr lang="tr-TR" sz="36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Sosyal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günümüzde marka farkındalığı yaratmak için en etkili mecralardan biri hâline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gelmiştir. Bu platformlar üzerinden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markalar hedef kitleleriyle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doğrudan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etkileşim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kurabilir ve onları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içerik üretimine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dâhil ederek marka bilinirliğini </a:t>
            </a: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yayabilirler.</a:t>
            </a: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27447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600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err="1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Hashtag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kullanımı, etiketleme, yarışmalar, çekilişler ve etkileyici (</a:t>
            </a:r>
            <a:r>
              <a:rPr lang="tr-TR" sz="36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influencer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pazarlaması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bu sürecin temel araçlarıdır.</a:t>
            </a: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56237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600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Nokia’nın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medya fenomenleriyle yürüttüğü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Lumia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kampanyası, 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Wendy’s’in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Twitter’da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verdiği esprili cevaplar ya da 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Azazie’nin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yeni gelinleri 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Instagram'da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etiketleyerek farkındalık yaratması, sosyal medyada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görünürlüğünün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nasıl artırılabileceğine dair güçlü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örneklerdir.</a:t>
            </a: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43126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Vaka 1: </a:t>
            </a:r>
            <a:r>
              <a:rPr lang="tr-TR" sz="3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Colgate</a:t>
            </a:r>
            <a:r>
              <a:rPr lang="tr-TR" sz="3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“Parlak Gülüşler, Parlak Gelecekler” Projesi</a:t>
            </a:r>
          </a:p>
          <a:p>
            <a:pPr marL="457200" lvl="1" indent="0" algn="just">
              <a:lnSpc>
                <a:spcPct val="150000"/>
              </a:lnSpc>
              <a:buNone/>
            </a:pPr>
            <a:r>
              <a:rPr lang="tr-TR" sz="3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Uygulama Tarihi:</a:t>
            </a:r>
            <a:r>
              <a:rPr lang="tr-TR" sz="3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4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İlk olarak </a:t>
            </a:r>
            <a:r>
              <a:rPr lang="tr-TR" sz="3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2009 yılında</a:t>
            </a:r>
            <a:r>
              <a:rPr lang="tr-TR" sz="3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4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başlamıştır ve Türkiye genelinde </a:t>
            </a:r>
            <a:r>
              <a:rPr lang="tr-TR" sz="3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2010–2019</a:t>
            </a:r>
            <a:r>
              <a:rPr lang="tr-TR" sz="3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arasında aralıklarla </a:t>
            </a:r>
            <a:r>
              <a:rPr lang="tr-TR" sz="34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uygulanmıştır.</a:t>
            </a:r>
          </a:p>
          <a:p>
            <a:pPr marL="457200" lvl="1" indent="0" algn="just">
              <a:lnSpc>
                <a:spcPct val="150000"/>
              </a:lnSpc>
              <a:buNone/>
            </a:pPr>
            <a:r>
              <a:rPr lang="tr-TR" sz="3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İş Birliği:</a:t>
            </a:r>
            <a:endParaRPr lang="tr-TR" sz="3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tr-TR" sz="3400" b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Colgate</a:t>
            </a:r>
            <a:r>
              <a:rPr lang="tr-TR" sz="34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400" b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Palmolive</a:t>
            </a:r>
            <a:r>
              <a:rPr lang="tr-TR" sz="34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Türkiye</a:t>
            </a:r>
            <a:endParaRPr lang="tr-TR" sz="34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tr-TR" sz="34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T.C. Milli Eğitim Bakanlığı</a:t>
            </a:r>
            <a:endParaRPr lang="tr-TR" sz="34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tr-TR" sz="34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TOÇEV (Tüvana Okuma İstekli Çocuk Eğitim Vakfı)</a:t>
            </a:r>
            <a:endParaRPr lang="tr-TR" sz="34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54077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3600" b="1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Amaç: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Türkiye genelinde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ilkokul çağındaki çocuklara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diş sağlığı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konusunda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farkındalık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kazandırmak ve temel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hijyen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alışkanlıklarını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öğretmek.</a:t>
            </a: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10856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Gerçekleştirilen Faaliyetler:</a:t>
            </a:r>
            <a:endParaRPr lang="tr-TR" sz="36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tr-TR" sz="34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Diş sağlığı </a:t>
            </a:r>
            <a:r>
              <a:rPr lang="tr-TR" sz="3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seminerleri</a:t>
            </a:r>
          </a:p>
          <a:p>
            <a:pPr lvl="1" algn="just">
              <a:lnSpc>
                <a:spcPct val="150000"/>
              </a:lnSpc>
            </a:pPr>
            <a:r>
              <a:rPr lang="tr-TR" sz="3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Ücretsiz</a:t>
            </a:r>
            <a:r>
              <a:rPr lang="tr-TR" sz="34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diş macunu ve fırça dağıtımı</a:t>
            </a:r>
          </a:p>
          <a:p>
            <a:pPr lvl="1" algn="just">
              <a:lnSpc>
                <a:spcPct val="150000"/>
              </a:lnSpc>
            </a:pPr>
            <a:r>
              <a:rPr lang="tr-TR" sz="34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Diş hekimlerinin </a:t>
            </a:r>
            <a:r>
              <a:rPr lang="tr-TR" sz="3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gönüllü</a:t>
            </a:r>
            <a:r>
              <a:rPr lang="tr-TR" sz="34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eğitimi</a:t>
            </a:r>
          </a:p>
          <a:p>
            <a:pPr lvl="1" algn="just">
              <a:lnSpc>
                <a:spcPct val="150000"/>
              </a:lnSpc>
            </a:pPr>
            <a:r>
              <a:rPr lang="tr-TR" sz="34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Eğitici </a:t>
            </a:r>
            <a:r>
              <a:rPr lang="tr-TR" sz="3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animasyon ve çizgi film </a:t>
            </a:r>
            <a:r>
              <a:rPr lang="tr-TR" sz="34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gösterimleri</a:t>
            </a:r>
          </a:p>
        </p:txBody>
      </p:sp>
    </p:spTree>
    <p:extLst>
      <p:ext uri="{BB962C8B-B14F-4D97-AF65-F5344CB8AC3E}">
        <p14:creationId xmlns:p14="http://schemas.microsoft.com/office/powerpoint/2010/main" val="14665719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Elde Edilen Sonuçlar:</a:t>
            </a:r>
            <a:endParaRPr lang="tr-TR" sz="36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tr-TR" sz="3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yıl </a:t>
            </a:r>
            <a:r>
              <a:rPr lang="tr-TR" sz="34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boyunca yaklaşık </a:t>
            </a:r>
            <a:r>
              <a:rPr lang="tr-TR" sz="3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milyon öğrenciye</a:t>
            </a:r>
            <a:r>
              <a:rPr lang="tr-TR" sz="3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4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ulaşıldı</a:t>
            </a:r>
          </a:p>
          <a:p>
            <a:pPr lvl="1" algn="just">
              <a:lnSpc>
                <a:spcPct val="150000"/>
              </a:lnSpc>
            </a:pPr>
            <a:r>
              <a:rPr lang="tr-TR" sz="3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Colgate’in</a:t>
            </a:r>
            <a:r>
              <a:rPr lang="tr-TR" sz="34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marka farkındalığı </a:t>
            </a:r>
            <a:r>
              <a:rPr lang="tr-TR" sz="3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kırsal bölgelerde </a:t>
            </a:r>
            <a:r>
              <a:rPr lang="tr-TR" sz="34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bile ciddi artış gösterdi</a:t>
            </a:r>
          </a:p>
          <a:p>
            <a:pPr lvl="1" algn="just">
              <a:lnSpc>
                <a:spcPct val="150000"/>
              </a:lnSpc>
            </a:pPr>
            <a:r>
              <a:rPr lang="tr-TR" sz="34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Çocuklara küçük yaşta </a:t>
            </a:r>
            <a:r>
              <a:rPr lang="tr-TR" sz="3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hijyen bilinci </a:t>
            </a:r>
            <a:r>
              <a:rPr lang="tr-TR" sz="34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kazandırıldı</a:t>
            </a:r>
          </a:p>
        </p:txBody>
      </p:sp>
    </p:spTree>
    <p:extLst>
      <p:ext uri="{BB962C8B-B14F-4D97-AF65-F5344CB8AC3E}">
        <p14:creationId xmlns:p14="http://schemas.microsoft.com/office/powerpoint/2010/main" val="17910081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Vaka 2</a:t>
            </a:r>
            <a:r>
              <a:rPr lang="tr-TR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Bosch</a:t>
            </a:r>
            <a:r>
              <a:rPr lang="tr-TR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tr-TR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National</a:t>
            </a:r>
            <a:r>
              <a:rPr lang="tr-TR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Geographic</a:t>
            </a:r>
            <a:r>
              <a:rPr lang="tr-TR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“Çevre Kuşağı” Sponsorluk Projesi</a:t>
            </a:r>
          </a:p>
          <a:p>
            <a:pPr marL="457200" lvl="1" indent="0" algn="just">
              <a:lnSpc>
                <a:spcPct val="150000"/>
              </a:lnSpc>
              <a:buNone/>
            </a:pPr>
            <a:r>
              <a:rPr lang="tr-TR" sz="3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Uygulama </a:t>
            </a:r>
            <a:r>
              <a:rPr lang="tr-TR" sz="3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Tarihi:</a:t>
            </a:r>
            <a:r>
              <a:rPr lang="tr-TR" sz="3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2012 yılı boyunca</a:t>
            </a:r>
            <a:r>
              <a:rPr lang="tr-TR" sz="3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4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aktif olarak yürütülmüştür.</a:t>
            </a:r>
          </a:p>
          <a:p>
            <a:pPr marL="457200" lvl="1" indent="0" algn="just">
              <a:lnSpc>
                <a:spcPct val="150000"/>
              </a:lnSpc>
              <a:buNone/>
            </a:pPr>
            <a:r>
              <a:rPr lang="tr-TR" sz="3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İş </a:t>
            </a:r>
            <a:r>
              <a:rPr lang="tr-TR" sz="3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Birliği:</a:t>
            </a:r>
            <a:endParaRPr lang="tr-TR" sz="3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tr-TR" sz="3400" b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Bosch</a:t>
            </a:r>
            <a:r>
              <a:rPr lang="tr-TR" sz="34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Ev Aletleri Türkiye</a:t>
            </a:r>
            <a:endParaRPr lang="tr-TR" sz="34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tr-TR" sz="3400" b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National</a:t>
            </a:r>
            <a:r>
              <a:rPr lang="tr-TR" sz="34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400" b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Geographic</a:t>
            </a:r>
            <a:r>
              <a:rPr lang="tr-TR" sz="34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Channel Türkiye (NGC)</a:t>
            </a:r>
            <a:endParaRPr lang="tr-TR" sz="34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4528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600" b="1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Amaç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Enerji ve su tasarrufu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konusunda farkındalık yaratmak ve 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Bosch’un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“çevre dostu”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imajını güçlendirmek.</a:t>
            </a: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61063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Gerçekleştirilen Faaliyetler:</a:t>
            </a:r>
            <a:endParaRPr lang="tr-TR" sz="36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tr-TR" sz="3400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NGC’de</a:t>
            </a:r>
            <a:r>
              <a:rPr lang="tr-TR" sz="34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yayınlanan </a:t>
            </a:r>
            <a:r>
              <a:rPr lang="tr-TR" sz="3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çevreye duyarlılık </a:t>
            </a:r>
            <a:r>
              <a:rPr lang="tr-TR" sz="34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temalı içeriklere sponsorluk</a:t>
            </a:r>
          </a:p>
          <a:p>
            <a:pPr lvl="1" algn="just">
              <a:lnSpc>
                <a:spcPct val="150000"/>
              </a:lnSpc>
            </a:pPr>
            <a:r>
              <a:rPr lang="tr-TR" sz="3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Bosch’un</a:t>
            </a:r>
            <a:r>
              <a:rPr lang="tr-TR" sz="3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enerji tasarruflu ürünlerine </a:t>
            </a:r>
            <a:r>
              <a:rPr lang="tr-TR" sz="34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ilişkin bilinçlendirici videolar</a:t>
            </a:r>
          </a:p>
          <a:p>
            <a:pPr lvl="1" algn="just">
              <a:lnSpc>
                <a:spcPct val="150000"/>
              </a:lnSpc>
            </a:pPr>
            <a:r>
              <a:rPr lang="tr-TR" sz="3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Facebook</a:t>
            </a:r>
            <a:r>
              <a:rPr lang="tr-TR" sz="34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üzerinden çevre yarışmaları</a:t>
            </a:r>
          </a:p>
          <a:p>
            <a:pPr lvl="1" algn="just">
              <a:lnSpc>
                <a:spcPct val="150000"/>
              </a:lnSpc>
            </a:pPr>
            <a:r>
              <a:rPr lang="tr-TR" sz="3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Üniversitelerde</a:t>
            </a:r>
            <a:r>
              <a:rPr lang="tr-TR" sz="34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çevre seminerleri</a:t>
            </a:r>
          </a:p>
          <a:p>
            <a:pPr lvl="1" algn="just">
              <a:lnSpc>
                <a:spcPct val="150000"/>
              </a:lnSpc>
            </a:pPr>
            <a:r>
              <a:rPr lang="tr-TR" sz="3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“Çevre Dostu Yaşam Tüyoları” </a:t>
            </a:r>
            <a:r>
              <a:rPr lang="tr-TR" sz="34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temalı kampanyalar</a:t>
            </a:r>
          </a:p>
        </p:txBody>
      </p:sp>
    </p:spTree>
    <p:extLst>
      <p:ext uri="{BB962C8B-B14F-4D97-AF65-F5344CB8AC3E}">
        <p14:creationId xmlns:p14="http://schemas.microsoft.com/office/powerpoint/2010/main" val="37098930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Elde Edilen Sonuçlar:</a:t>
            </a:r>
            <a:endParaRPr lang="tr-TR" sz="36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tr-TR" sz="3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Bosch’un</a:t>
            </a:r>
            <a:r>
              <a:rPr lang="tr-TR" sz="34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çevresel sorumluluk algısı </a:t>
            </a:r>
            <a:r>
              <a:rPr lang="tr-TR" sz="34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yükseldi</a:t>
            </a:r>
          </a:p>
          <a:p>
            <a:pPr lvl="1" algn="just">
              <a:lnSpc>
                <a:spcPct val="150000"/>
              </a:lnSpc>
            </a:pPr>
            <a:r>
              <a:rPr lang="tr-TR" sz="34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 satışlarında </a:t>
            </a:r>
            <a:r>
              <a:rPr lang="tr-TR" sz="3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%17’ye </a:t>
            </a:r>
            <a:r>
              <a:rPr lang="tr-TR" sz="34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varan artış </a:t>
            </a:r>
            <a:r>
              <a:rPr lang="tr-TR" sz="3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(2012-2013 verilerine göre)</a:t>
            </a:r>
          </a:p>
          <a:p>
            <a:pPr lvl="1" algn="just">
              <a:lnSpc>
                <a:spcPct val="150000"/>
              </a:lnSpc>
            </a:pPr>
            <a:r>
              <a:rPr lang="tr-TR" sz="34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Marka, sadece </a:t>
            </a:r>
            <a:r>
              <a:rPr lang="tr-TR" sz="3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</a:t>
            </a:r>
            <a:r>
              <a:rPr lang="tr-TR" sz="34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değil </a:t>
            </a:r>
            <a:r>
              <a:rPr lang="tr-TR" sz="3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“değer” </a:t>
            </a:r>
            <a:r>
              <a:rPr lang="tr-TR" sz="34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sunduğu </a:t>
            </a:r>
            <a:r>
              <a:rPr lang="tr-TR" sz="3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imajını</a:t>
            </a:r>
            <a:r>
              <a:rPr lang="tr-TR" sz="34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pekiştirdi</a:t>
            </a:r>
          </a:p>
        </p:txBody>
      </p:sp>
    </p:spTree>
    <p:extLst>
      <p:ext uri="{BB962C8B-B14F-4D97-AF65-F5344CB8AC3E}">
        <p14:creationId xmlns:p14="http://schemas.microsoft.com/office/powerpoint/2010/main" val="70380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77500" lnSpcReduction="20000"/>
          </a:bodyPr>
          <a:lstStyle/>
          <a:p>
            <a:pPr marL="457200" lvl="1" indent="457200">
              <a:lnSpc>
                <a:spcPct val="170000"/>
              </a:lnSpc>
              <a:buNone/>
            </a:pPr>
            <a:r>
              <a:rPr lang="tr-TR" sz="3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Hafta Marka Yönetimi</a:t>
            </a:r>
          </a:p>
          <a:p>
            <a:pPr marL="457200" lvl="1" indent="457200">
              <a:lnSpc>
                <a:spcPct val="170000"/>
              </a:lnSpc>
              <a:buNone/>
            </a:pPr>
            <a:r>
              <a:rPr lang="tr-TR" sz="3400" b="1" dirty="0" smtClean="0">
                <a:solidFill>
                  <a:srgbClr val="FFFF00"/>
                </a:solidFill>
              </a:rPr>
              <a:t>1</a:t>
            </a:r>
            <a:r>
              <a:rPr lang="tr-TR" sz="3400" b="1" dirty="0">
                <a:solidFill>
                  <a:srgbClr val="FFFF00"/>
                </a:solidFill>
              </a:rPr>
              <a:t>. Aşağıdakilerden hangisi marka farkındalığının tanımına en uygun ifadedir?</a:t>
            </a:r>
            <a:r>
              <a:rPr lang="tr-TR" sz="3400" dirty="0"/>
              <a:t/>
            </a:r>
            <a:br>
              <a:rPr lang="tr-TR" sz="3400" dirty="0"/>
            </a:br>
            <a:r>
              <a:rPr lang="tr-TR" sz="3400" dirty="0"/>
              <a:t>a) Tüketicilerin fiyat duyarlılığının artması</a:t>
            </a:r>
            <a:br>
              <a:rPr lang="tr-TR" sz="3400" dirty="0"/>
            </a:br>
            <a:r>
              <a:rPr lang="tr-TR" sz="3400" dirty="0"/>
              <a:t>b) Tüketicilerin ürün kategorisinde bir markayı tanıma ya da hatırlama </a:t>
            </a:r>
            <a:r>
              <a:rPr lang="tr-TR" sz="3400" dirty="0" smtClean="0"/>
              <a:t>yeteneği</a:t>
            </a:r>
            <a:r>
              <a:rPr lang="tr-TR" sz="3400" dirty="0"/>
              <a:t/>
            </a:r>
            <a:br>
              <a:rPr lang="tr-TR" sz="3400" dirty="0"/>
            </a:br>
            <a:r>
              <a:rPr lang="tr-TR" sz="3400" dirty="0"/>
              <a:t>c) Markanın ürün kalitesiyle algılanması</a:t>
            </a:r>
            <a:br>
              <a:rPr lang="tr-TR" sz="3400" dirty="0"/>
            </a:br>
            <a:r>
              <a:rPr lang="tr-TR" sz="3400" dirty="0"/>
              <a:t>d) Tüketicilerin sadece reklamlara tepkisi</a:t>
            </a:r>
            <a:br>
              <a:rPr lang="tr-TR" sz="3400" dirty="0"/>
            </a:br>
            <a:r>
              <a:rPr lang="tr-TR" sz="3400" dirty="0"/>
              <a:t>e) Markanın sadece fiziksel özelliklerinin tanınması</a:t>
            </a:r>
            <a:r>
              <a:rPr lang="tr-TR" sz="34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4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593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lnSpcReduction="10000"/>
          </a:bodyPr>
          <a:lstStyle/>
          <a:p>
            <a:pPr marL="457200" lvl="1" indent="457200">
              <a:lnSpc>
                <a:spcPct val="170000"/>
              </a:lnSpc>
              <a:buNone/>
            </a:pPr>
            <a:r>
              <a:rPr lang="tr-TR" sz="3000" b="1" dirty="0" smtClean="0">
                <a:solidFill>
                  <a:srgbClr val="FFFF00"/>
                </a:solidFill>
              </a:rPr>
              <a:t>2</a:t>
            </a:r>
            <a:r>
              <a:rPr lang="tr-TR" sz="3000" b="1" dirty="0">
                <a:solidFill>
                  <a:srgbClr val="FFFF00"/>
                </a:solidFill>
              </a:rPr>
              <a:t>. “Markayı, bir ipucu verilmeden sadece ürün kategorisi üzerinden hatırlama” süreci aşağıdakilerden hangisidir?</a:t>
            </a:r>
            <a:r>
              <a:rPr lang="tr-TR" sz="3400" dirty="0"/>
              <a:t/>
            </a:r>
            <a:br>
              <a:rPr lang="tr-TR" sz="3400" dirty="0"/>
            </a:br>
            <a:r>
              <a:rPr lang="tr-TR" sz="3400" dirty="0"/>
              <a:t>a) Marka tanınırlığı</a:t>
            </a:r>
            <a:br>
              <a:rPr lang="tr-TR" sz="3400" dirty="0"/>
            </a:br>
            <a:r>
              <a:rPr lang="tr-TR" sz="3400" dirty="0"/>
              <a:t>b) Marka hakimiyeti</a:t>
            </a:r>
            <a:br>
              <a:rPr lang="tr-TR" sz="3400" dirty="0"/>
            </a:br>
            <a:r>
              <a:rPr lang="tr-TR" sz="3400" dirty="0"/>
              <a:t>c) Yardımlı hatırlama</a:t>
            </a:r>
            <a:br>
              <a:rPr lang="tr-TR" sz="3400" dirty="0"/>
            </a:br>
            <a:r>
              <a:rPr lang="tr-TR" sz="3400" dirty="0"/>
              <a:t>d) Marka </a:t>
            </a:r>
            <a:r>
              <a:rPr lang="tr-TR" sz="3400" dirty="0" err="1"/>
              <a:t>hatırlanırlığı</a:t>
            </a:r>
            <a:r>
              <a:rPr lang="tr-TR" sz="3400" dirty="0"/>
              <a:t> </a:t>
            </a:r>
            <a:br>
              <a:rPr lang="tr-TR" sz="3400" dirty="0"/>
            </a:br>
            <a:r>
              <a:rPr lang="tr-TR" sz="3400" dirty="0"/>
              <a:t>e) Marka konumlandırması</a:t>
            </a:r>
            <a:r>
              <a:rPr lang="tr-TR" sz="34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4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562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lnSpcReduction="10000"/>
          </a:bodyPr>
          <a:lstStyle/>
          <a:p>
            <a:pPr marL="457200" lvl="1" indent="457200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</a:rPr>
              <a:t>3</a:t>
            </a:r>
            <a:r>
              <a:rPr lang="tr-TR" sz="2800" b="1" dirty="0">
                <a:solidFill>
                  <a:srgbClr val="FFFF00"/>
                </a:solidFill>
              </a:rPr>
              <a:t>. “Parlak Gülüşler, Parlak Gelecekler” projesi ile </a:t>
            </a:r>
            <a:r>
              <a:rPr lang="tr-TR" sz="2800" b="1" dirty="0" err="1">
                <a:solidFill>
                  <a:srgbClr val="FFFF00"/>
                </a:solidFill>
              </a:rPr>
              <a:t>Colgate’in</a:t>
            </a:r>
            <a:r>
              <a:rPr lang="tr-TR" sz="2800" b="1" dirty="0">
                <a:solidFill>
                  <a:srgbClr val="FFFF00"/>
                </a:solidFill>
              </a:rPr>
              <a:t> temel hedefi aşağıdakilerden hangisidir?</a:t>
            </a:r>
            <a:r>
              <a:rPr lang="tr-TR" sz="3400" dirty="0"/>
              <a:t/>
            </a:r>
            <a:br>
              <a:rPr lang="tr-TR" sz="3400" dirty="0"/>
            </a:br>
            <a:r>
              <a:rPr lang="tr-TR" sz="3400" dirty="0"/>
              <a:t>a) Ürün satışlarını artırmak</a:t>
            </a:r>
            <a:br>
              <a:rPr lang="tr-TR" sz="3400" dirty="0"/>
            </a:br>
            <a:r>
              <a:rPr lang="tr-TR" sz="3400" dirty="0"/>
              <a:t>b) Üniversite gençliğini hedeflemek</a:t>
            </a:r>
            <a:br>
              <a:rPr lang="tr-TR" sz="3400" dirty="0"/>
            </a:br>
            <a:r>
              <a:rPr lang="tr-TR" sz="3400" dirty="0"/>
              <a:t>c) Diş fırçalama alışkanlığı kazandırmak </a:t>
            </a:r>
            <a:br>
              <a:rPr lang="tr-TR" sz="3400" dirty="0"/>
            </a:br>
            <a:r>
              <a:rPr lang="tr-TR" sz="3400" dirty="0"/>
              <a:t>d) Yetişkin hijyen bilincini artırmak</a:t>
            </a:r>
            <a:br>
              <a:rPr lang="tr-TR" sz="3400" dirty="0"/>
            </a:br>
            <a:r>
              <a:rPr lang="tr-TR" sz="3400" dirty="0"/>
              <a:t>e) Sosyal medya etkileşimini artırmak</a:t>
            </a:r>
            <a:r>
              <a:rPr lang="tr-TR" sz="34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4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329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 lnSpcReduction="20000"/>
          </a:bodyPr>
          <a:lstStyle/>
          <a:p>
            <a:pPr marL="457200" lvl="1" indent="457200">
              <a:lnSpc>
                <a:spcPct val="170000"/>
              </a:lnSpc>
              <a:buNone/>
            </a:pPr>
            <a:r>
              <a:rPr lang="tr-TR" sz="3400" b="1" dirty="0" smtClean="0">
                <a:solidFill>
                  <a:srgbClr val="FFFF00"/>
                </a:solidFill>
              </a:rPr>
              <a:t>4</a:t>
            </a:r>
            <a:r>
              <a:rPr lang="tr-TR" sz="3400" b="1" dirty="0">
                <a:solidFill>
                  <a:srgbClr val="FFFF00"/>
                </a:solidFill>
              </a:rPr>
              <a:t>. Marka farkındalığının en üst seviyesi aşağıdakilerden hangisidir?</a:t>
            </a:r>
            <a:r>
              <a:rPr lang="tr-TR" sz="3400" dirty="0"/>
              <a:t/>
            </a:r>
            <a:br>
              <a:rPr lang="tr-TR" sz="3400" dirty="0"/>
            </a:br>
            <a:r>
              <a:rPr lang="tr-TR" sz="3400" dirty="0"/>
              <a:t>a) Marka tanınırlığı</a:t>
            </a:r>
            <a:br>
              <a:rPr lang="tr-TR" sz="3400" dirty="0"/>
            </a:br>
            <a:r>
              <a:rPr lang="tr-TR" sz="3400" dirty="0"/>
              <a:t>b) Akla gelen ilk marka</a:t>
            </a:r>
            <a:br>
              <a:rPr lang="tr-TR" sz="3400" dirty="0"/>
            </a:br>
            <a:r>
              <a:rPr lang="tr-TR" sz="3400" dirty="0"/>
              <a:t>c) Marka hakimiyeti </a:t>
            </a:r>
            <a:br>
              <a:rPr lang="tr-TR" sz="3400" dirty="0"/>
            </a:br>
            <a:r>
              <a:rPr lang="tr-TR" sz="3400" dirty="0"/>
              <a:t>d) Yardımlı hatırlama</a:t>
            </a:r>
            <a:br>
              <a:rPr lang="tr-TR" sz="3400" dirty="0"/>
            </a:br>
            <a:r>
              <a:rPr lang="tr-TR" sz="3400" dirty="0"/>
              <a:t>e) Marka çağrışımı</a:t>
            </a:r>
          </a:p>
          <a:p>
            <a:pPr marL="0" indent="457200">
              <a:lnSpc>
                <a:spcPct val="17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9600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/>
          </a:bodyPr>
          <a:lstStyle/>
          <a:p>
            <a:pPr marL="457200" lvl="1" indent="457200">
              <a:lnSpc>
                <a:spcPct val="170000"/>
              </a:lnSpc>
              <a:buNone/>
            </a:pPr>
            <a:r>
              <a:rPr lang="tr-TR" sz="3100" b="1" dirty="0" smtClean="0">
                <a:solidFill>
                  <a:srgbClr val="FFFF00"/>
                </a:solidFill>
              </a:rPr>
              <a:t>5</a:t>
            </a:r>
            <a:r>
              <a:rPr lang="tr-TR" sz="3100" b="1" dirty="0">
                <a:solidFill>
                  <a:srgbClr val="FFFF00"/>
                </a:solidFill>
              </a:rPr>
              <a:t>. </a:t>
            </a:r>
            <a:r>
              <a:rPr lang="tr-TR" sz="3100" b="1" dirty="0" err="1">
                <a:solidFill>
                  <a:srgbClr val="FFFF00"/>
                </a:solidFill>
              </a:rPr>
              <a:t>Bosch’un</a:t>
            </a:r>
            <a:r>
              <a:rPr lang="tr-TR" sz="3100" b="1" dirty="0">
                <a:solidFill>
                  <a:srgbClr val="FFFF00"/>
                </a:solidFill>
              </a:rPr>
              <a:t> 2012 yılında gerçekleştirdiği NGC iş birliğinde ana hedef nedir?</a:t>
            </a:r>
            <a:r>
              <a:rPr lang="tr-TR" sz="3400" dirty="0"/>
              <a:t/>
            </a:r>
            <a:br>
              <a:rPr lang="tr-TR" sz="3400" dirty="0"/>
            </a:br>
            <a:r>
              <a:rPr lang="tr-TR" sz="3300" dirty="0"/>
              <a:t>a) Ürün reklamlarını yasallaştırmak</a:t>
            </a:r>
            <a:br>
              <a:rPr lang="tr-TR" sz="3300" dirty="0"/>
            </a:br>
            <a:r>
              <a:rPr lang="tr-TR" sz="3300" dirty="0"/>
              <a:t>b) Çevre bilinci ve enerji tasarrufu farkındalığı yaratmak </a:t>
            </a:r>
            <a:br>
              <a:rPr lang="tr-TR" sz="3300" dirty="0"/>
            </a:br>
            <a:r>
              <a:rPr lang="tr-TR" sz="3300" dirty="0"/>
              <a:t>c) Eğlence içeriği sağlamak</a:t>
            </a:r>
            <a:br>
              <a:rPr lang="tr-TR" sz="3300" dirty="0"/>
            </a:br>
            <a:r>
              <a:rPr lang="tr-TR" sz="3300" dirty="0"/>
              <a:t>d) Spor sponsoru olmak</a:t>
            </a:r>
            <a:br>
              <a:rPr lang="tr-TR" sz="3300" dirty="0"/>
            </a:br>
            <a:r>
              <a:rPr lang="tr-TR" sz="3300" dirty="0"/>
              <a:t>e) Yeni marka çıkarmak</a:t>
            </a:r>
            <a:r>
              <a:rPr lang="tr-TR" sz="33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3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0871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lnSpcReduction="10000"/>
          </a:bodyPr>
          <a:lstStyle/>
          <a:p>
            <a:pPr marL="457200" lvl="1" indent="457200">
              <a:lnSpc>
                <a:spcPct val="17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</a:rPr>
              <a:t>6</a:t>
            </a:r>
            <a:r>
              <a:rPr lang="tr-TR" sz="3200" b="1" dirty="0">
                <a:solidFill>
                  <a:srgbClr val="FFFF00"/>
                </a:solidFill>
              </a:rPr>
              <a:t>. Marka farkındalığı piramidinin en alt seviyesi aşağıdakilerden hangisidir?</a:t>
            </a:r>
            <a:r>
              <a:rPr lang="tr-TR" sz="3400" dirty="0"/>
              <a:t/>
            </a:r>
            <a:br>
              <a:rPr lang="tr-TR" sz="3400" dirty="0"/>
            </a:br>
            <a:r>
              <a:rPr lang="tr-TR" sz="3400" dirty="0"/>
              <a:t>a) Marka tanınırlığı</a:t>
            </a:r>
            <a:br>
              <a:rPr lang="tr-TR" sz="3400" dirty="0"/>
            </a:br>
            <a:r>
              <a:rPr lang="tr-TR" sz="3400" dirty="0"/>
              <a:t>b) Marka </a:t>
            </a:r>
            <a:r>
              <a:rPr lang="tr-TR" sz="3400" dirty="0" err="1"/>
              <a:t>hatırlanırlığı</a:t>
            </a:r>
            <a:r>
              <a:rPr lang="tr-TR" sz="3400" dirty="0"/>
              <a:t/>
            </a:r>
            <a:br>
              <a:rPr lang="tr-TR" sz="3400" dirty="0"/>
            </a:br>
            <a:r>
              <a:rPr lang="tr-TR" sz="3400" dirty="0"/>
              <a:t>c) Markanın farkında olmama </a:t>
            </a:r>
            <a:br>
              <a:rPr lang="tr-TR" sz="3400" dirty="0"/>
            </a:br>
            <a:r>
              <a:rPr lang="tr-TR" sz="3400" dirty="0"/>
              <a:t>d) Akla gelen ilk marka</a:t>
            </a:r>
            <a:br>
              <a:rPr lang="tr-TR" sz="3400" dirty="0"/>
            </a:br>
            <a:r>
              <a:rPr lang="tr-TR" sz="3400" dirty="0"/>
              <a:t>e) Marka çağrışımı</a:t>
            </a:r>
            <a:r>
              <a:rPr lang="tr-TR" sz="34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4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2893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/>
          </a:bodyPr>
          <a:lstStyle/>
          <a:p>
            <a:pPr marL="457200" lvl="1" indent="457200">
              <a:lnSpc>
                <a:spcPct val="170000"/>
              </a:lnSpc>
              <a:buNone/>
            </a:pPr>
            <a:r>
              <a:rPr lang="tr-TR" sz="3400" b="1" dirty="0" smtClean="0">
                <a:solidFill>
                  <a:srgbClr val="FFFF00"/>
                </a:solidFill>
              </a:rPr>
              <a:t>7</a:t>
            </a:r>
            <a:r>
              <a:rPr lang="tr-TR" sz="3400" b="1" dirty="0">
                <a:solidFill>
                  <a:srgbClr val="FFFF00"/>
                </a:solidFill>
              </a:rPr>
              <a:t>. Aşağıdaki yöntemlerden hangisi marka tanınırlığını artırmak için doğrudan etkili bir yöntem değildir?</a:t>
            </a:r>
            <a:r>
              <a:rPr lang="tr-TR" sz="3400" dirty="0"/>
              <a:t/>
            </a:r>
            <a:br>
              <a:rPr lang="tr-TR" sz="3400" dirty="0"/>
            </a:br>
            <a:r>
              <a:rPr lang="tr-TR" sz="3400" dirty="0"/>
              <a:t>a) Ambalaj tasarımı</a:t>
            </a:r>
            <a:br>
              <a:rPr lang="tr-TR" sz="3400" dirty="0"/>
            </a:br>
            <a:r>
              <a:rPr lang="tr-TR" sz="3400" dirty="0"/>
              <a:t>b) Sponsorluk çalışmaları</a:t>
            </a:r>
            <a:br>
              <a:rPr lang="tr-TR" sz="3400" dirty="0"/>
            </a:br>
            <a:r>
              <a:rPr lang="tr-TR" sz="3400" dirty="0"/>
              <a:t>c) Sosyal medya kampanyaları</a:t>
            </a:r>
            <a:br>
              <a:rPr lang="tr-TR" sz="3400" dirty="0"/>
            </a:br>
            <a:r>
              <a:rPr lang="tr-TR" sz="3400" dirty="0"/>
              <a:t>d) Ürün kalitesi </a:t>
            </a:r>
            <a:br>
              <a:rPr lang="tr-TR" sz="3400" dirty="0"/>
            </a:br>
            <a:r>
              <a:rPr lang="tr-TR" sz="3400" dirty="0"/>
              <a:t>e) Reklam müzikleri</a:t>
            </a:r>
            <a:r>
              <a:rPr lang="tr-TR" sz="34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4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662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lnSpcReduction="10000"/>
          </a:bodyPr>
          <a:lstStyle/>
          <a:p>
            <a:pPr marL="457200" lvl="1" indent="457200">
              <a:lnSpc>
                <a:spcPct val="170000"/>
              </a:lnSpc>
              <a:buNone/>
            </a:pPr>
            <a:r>
              <a:rPr lang="tr-TR" sz="3400" b="1" dirty="0" smtClean="0">
                <a:solidFill>
                  <a:srgbClr val="FFFF00"/>
                </a:solidFill>
              </a:rPr>
              <a:t>8</a:t>
            </a:r>
            <a:r>
              <a:rPr lang="tr-TR" sz="3400" b="1" dirty="0">
                <a:solidFill>
                  <a:srgbClr val="FFFF00"/>
                </a:solidFill>
              </a:rPr>
              <a:t>. </a:t>
            </a:r>
            <a:r>
              <a:rPr lang="tr-TR" sz="3400" b="1" dirty="0" err="1">
                <a:solidFill>
                  <a:srgbClr val="FFFF00"/>
                </a:solidFill>
              </a:rPr>
              <a:t>Colgate</a:t>
            </a:r>
            <a:r>
              <a:rPr lang="tr-TR" sz="3400" b="1" dirty="0">
                <a:solidFill>
                  <a:srgbClr val="FFFF00"/>
                </a:solidFill>
              </a:rPr>
              <a:t> projesinde aşağıdakilerden hangisi doğrudan kullanılan yöntemlerden biridir?</a:t>
            </a:r>
            <a:r>
              <a:rPr lang="tr-TR" sz="3400" dirty="0"/>
              <a:t/>
            </a:r>
            <a:br>
              <a:rPr lang="tr-TR" sz="3400" dirty="0"/>
            </a:br>
            <a:r>
              <a:rPr lang="tr-TR" sz="3400" dirty="0"/>
              <a:t>a) Üniversite sponsorlukları</a:t>
            </a:r>
            <a:br>
              <a:rPr lang="tr-TR" sz="3400" dirty="0"/>
            </a:br>
            <a:r>
              <a:rPr lang="tr-TR" sz="3400" dirty="0"/>
              <a:t>b) Tablet kampanyaları</a:t>
            </a:r>
            <a:br>
              <a:rPr lang="tr-TR" sz="3400" dirty="0"/>
            </a:br>
            <a:r>
              <a:rPr lang="tr-TR" sz="3400" dirty="0"/>
              <a:t>c) Diş hekimi gönüllü eğitimleri </a:t>
            </a:r>
            <a:br>
              <a:rPr lang="tr-TR" sz="3400" dirty="0"/>
            </a:br>
            <a:r>
              <a:rPr lang="tr-TR" sz="3400" dirty="0"/>
              <a:t>d) Web sitesi tasarımı</a:t>
            </a:r>
            <a:br>
              <a:rPr lang="tr-TR" sz="3400" dirty="0"/>
            </a:br>
            <a:r>
              <a:rPr lang="tr-TR" sz="3400" dirty="0"/>
              <a:t>e) Moda dergileriyle iş birliği</a:t>
            </a:r>
            <a:endParaRPr lang="tr-TR" sz="34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004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/>
          </a:bodyPr>
          <a:lstStyle/>
          <a:p>
            <a:pPr marL="457200" lvl="1" indent="457200">
              <a:lnSpc>
                <a:spcPct val="170000"/>
              </a:lnSpc>
              <a:buNone/>
            </a:pPr>
            <a:r>
              <a:rPr lang="tr-TR" sz="3000" b="1" dirty="0" smtClean="0">
                <a:solidFill>
                  <a:srgbClr val="FFFF00"/>
                </a:solidFill>
              </a:rPr>
              <a:t>9</a:t>
            </a:r>
            <a:r>
              <a:rPr lang="tr-TR" sz="3000" b="1" dirty="0">
                <a:solidFill>
                  <a:srgbClr val="FFFF00"/>
                </a:solidFill>
              </a:rPr>
              <a:t>. Aşağıdakilerden hangisi sosyal medya üzerinden marka farkındalığını artırma yöntemleri arasında yer almaz?</a:t>
            </a:r>
            <a:r>
              <a:rPr lang="tr-TR" sz="3400" dirty="0"/>
              <a:t/>
            </a:r>
            <a:br>
              <a:rPr lang="tr-TR" sz="3400" dirty="0"/>
            </a:br>
            <a:r>
              <a:rPr lang="tr-TR" sz="3400" dirty="0"/>
              <a:t>a) </a:t>
            </a:r>
            <a:r>
              <a:rPr lang="tr-TR" sz="3400" dirty="0" err="1"/>
              <a:t>Hashtag</a:t>
            </a:r>
            <a:r>
              <a:rPr lang="tr-TR" sz="3400" dirty="0"/>
              <a:t> kullanımı</a:t>
            </a:r>
            <a:br>
              <a:rPr lang="tr-TR" sz="3400" dirty="0"/>
            </a:br>
            <a:r>
              <a:rPr lang="tr-TR" sz="3400" dirty="0"/>
              <a:t>b) Ünlü etkileyicilerle iş birliği</a:t>
            </a:r>
            <a:br>
              <a:rPr lang="tr-TR" sz="3400" dirty="0"/>
            </a:br>
            <a:r>
              <a:rPr lang="tr-TR" sz="3400" dirty="0"/>
              <a:t>c) Jenerik isim oluşturmak </a:t>
            </a:r>
            <a:br>
              <a:rPr lang="tr-TR" sz="3400" dirty="0"/>
            </a:br>
            <a:r>
              <a:rPr lang="tr-TR" sz="3400" dirty="0"/>
              <a:t>d) Yarışma ve çekilişler</a:t>
            </a:r>
            <a:br>
              <a:rPr lang="tr-TR" sz="3400" dirty="0"/>
            </a:br>
            <a:r>
              <a:rPr lang="tr-TR" sz="3400" dirty="0"/>
              <a:t>e) Kullanıcı etiketleme</a:t>
            </a:r>
            <a:r>
              <a:rPr lang="tr-TR" sz="34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4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0551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/>
          </a:bodyPr>
          <a:lstStyle/>
          <a:p>
            <a:pPr marL="457200" lvl="1" indent="457200">
              <a:lnSpc>
                <a:spcPct val="170000"/>
              </a:lnSpc>
              <a:buNone/>
            </a:pPr>
            <a:r>
              <a:rPr lang="tr-TR" sz="3100" b="1" dirty="0" smtClean="0">
                <a:solidFill>
                  <a:srgbClr val="FFFF00"/>
                </a:solidFill>
              </a:rPr>
              <a:t>10. Aşağıdaki ifadelerden hangisi </a:t>
            </a:r>
            <a:r>
              <a:rPr lang="tr-TR" sz="3100" b="1" dirty="0" err="1" smtClean="0">
                <a:solidFill>
                  <a:srgbClr val="FFFF00"/>
                </a:solidFill>
              </a:rPr>
              <a:t>Bosch’un</a:t>
            </a:r>
            <a:r>
              <a:rPr lang="tr-TR" sz="3100" b="1" dirty="0" smtClean="0">
                <a:solidFill>
                  <a:srgbClr val="FFFF00"/>
                </a:solidFill>
              </a:rPr>
              <a:t> gerçekleştirdiği “Çevre Kuşağı” projesi ile doğrudan ilişkilendirilemez?</a:t>
            </a:r>
            <a:r>
              <a:rPr lang="tr-TR" sz="3400" dirty="0"/>
              <a:t/>
            </a:r>
            <a:br>
              <a:rPr lang="tr-TR" sz="3400" dirty="0"/>
            </a:br>
            <a:r>
              <a:rPr lang="tr-TR" sz="3400" dirty="0"/>
              <a:t>a) Enerji </a:t>
            </a:r>
            <a:r>
              <a:rPr lang="tr-TR" sz="3400" dirty="0" smtClean="0"/>
              <a:t>tasarrufu </a:t>
            </a:r>
            <a:r>
              <a:rPr lang="tr-TR" sz="3400" dirty="0"/>
              <a:t>konulu videolar</a:t>
            </a:r>
            <a:br>
              <a:rPr lang="tr-TR" sz="3400" dirty="0"/>
            </a:br>
            <a:r>
              <a:rPr lang="tr-TR" sz="3400" dirty="0"/>
              <a:t>b) Facebook üzerinden yarışmalar</a:t>
            </a:r>
            <a:br>
              <a:rPr lang="tr-TR" sz="3400" dirty="0"/>
            </a:br>
            <a:r>
              <a:rPr lang="tr-TR" sz="3400" dirty="0"/>
              <a:t>c) Su israfına yönelik seminerler</a:t>
            </a:r>
            <a:br>
              <a:rPr lang="tr-TR" sz="3400" dirty="0"/>
            </a:br>
            <a:r>
              <a:rPr lang="tr-TR" sz="3400" dirty="0"/>
              <a:t>d) Ürün özelliklerini gizleme stratejisi </a:t>
            </a:r>
            <a:br>
              <a:rPr lang="tr-TR" sz="3400" dirty="0"/>
            </a:br>
            <a:r>
              <a:rPr lang="tr-TR" sz="3400" dirty="0"/>
              <a:t>e) Üniversite öğrencilerine çevre bilinci kazandırma</a:t>
            </a:r>
            <a:r>
              <a:rPr lang="tr-TR" sz="34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4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2190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çak İzi">
  <a:themeElements>
    <a:clrScheme name="Uçak İzi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Uçak İzi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Uçak İzi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TM04033937[[fn=Uçak İzi]]</Template>
  <TotalTime>1660</TotalTime>
  <Words>126</Words>
  <Application>Microsoft Office PowerPoint</Application>
  <PresentationFormat>Geniş ekran</PresentationFormat>
  <Paragraphs>81</Paragraphs>
  <Slides>39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39</vt:i4>
      </vt:variant>
    </vt:vector>
  </HeadingPairs>
  <TitlesOfParts>
    <vt:vector size="43" baseType="lpstr">
      <vt:lpstr>Arial</vt:lpstr>
      <vt:lpstr>Century Gothic</vt:lpstr>
      <vt:lpstr>Times New Roman</vt:lpstr>
      <vt:lpstr>Uçak İzi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Hİ II   DERSİN İŞLENİŞİ KONULAR</dc:title>
  <dc:creator>erhan çitil</dc:creator>
  <cp:lastModifiedBy>erhan çitil</cp:lastModifiedBy>
  <cp:revision>370</cp:revision>
  <dcterms:created xsi:type="dcterms:W3CDTF">2025-02-10T12:53:37Z</dcterms:created>
  <dcterms:modified xsi:type="dcterms:W3CDTF">2025-04-09T12:47:48Z</dcterms:modified>
</cp:coreProperties>
</file>